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2"/>
  </p:notesMasterIdLst>
  <p:sldIdLst>
    <p:sldId id="285" r:id="rId5"/>
    <p:sldId id="258" r:id="rId6"/>
    <p:sldId id="25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1" r:id="rId24"/>
    <p:sldId id="260" r:id="rId25"/>
    <p:sldId id="278" r:id="rId26"/>
    <p:sldId id="279" r:id="rId27"/>
    <p:sldId id="280" r:id="rId28"/>
    <p:sldId id="277" r:id="rId29"/>
    <p:sldId id="283" r:id="rId30"/>
    <p:sldId id="284" r:id="rId3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461"/>
    <a:srgbClr val="128D2F"/>
    <a:srgbClr val="EEAD3B"/>
    <a:srgbClr val="FDEC6B"/>
    <a:srgbClr val="6CA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34C76E-5A17-0601-C747-85DC53C7A86B}" v="62" dt="2021-08-25T12:19:55.8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86391"/>
  </p:normalViewPr>
  <p:slideViewPr>
    <p:cSldViewPr snapToGrid="0" snapToObjects="1">
      <p:cViewPr varScale="1">
        <p:scale>
          <a:sx n="60" d="100"/>
          <a:sy n="60" d="100"/>
        </p:scale>
        <p:origin x="70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7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van der Meijden" userId="S::karina@stichtingmove.nl::fb8e711e-6f56-432a-b6a2-36f741c2b85f" providerId="AD" clId="Web-{EA34C76E-5A17-0601-C747-85DC53C7A86B}"/>
    <pc:docChg chg="modSld">
      <pc:chgData name="Karina van der Meijden" userId="S::karina@stichtingmove.nl::fb8e711e-6f56-432a-b6a2-36f741c2b85f" providerId="AD" clId="Web-{EA34C76E-5A17-0601-C747-85DC53C7A86B}" dt="2021-08-25T12:19:55.526" v="57" actId="20577"/>
      <pc:docMkLst>
        <pc:docMk/>
      </pc:docMkLst>
      <pc:sldChg chg="modSp">
        <pc:chgData name="Karina van der Meijden" userId="S::karina@stichtingmove.nl::fb8e711e-6f56-432a-b6a2-36f741c2b85f" providerId="AD" clId="Web-{EA34C76E-5A17-0601-C747-85DC53C7A86B}" dt="2021-08-25T12:18:50.869" v="18" actId="20577"/>
        <pc:sldMkLst>
          <pc:docMk/>
          <pc:sldMk cId="968379888" sldId="260"/>
        </pc:sldMkLst>
        <pc:spChg chg="mod">
          <ac:chgData name="Karina van der Meijden" userId="S::karina@stichtingmove.nl::fb8e711e-6f56-432a-b6a2-36f741c2b85f" providerId="AD" clId="Web-{EA34C76E-5A17-0601-C747-85DC53C7A86B}" dt="2021-08-25T12:18:50.869" v="18" actId="20577"/>
          <ac:spMkLst>
            <pc:docMk/>
            <pc:sldMk cId="968379888" sldId="260"/>
            <ac:spMk id="8" creationId="{00000000-0000-0000-0000-000000000000}"/>
          </ac:spMkLst>
        </pc:spChg>
      </pc:sldChg>
      <pc:sldChg chg="modSp">
        <pc:chgData name="Karina van der Meijden" userId="S::karina@stichtingmove.nl::fb8e711e-6f56-432a-b6a2-36f741c2b85f" providerId="AD" clId="Web-{EA34C76E-5A17-0601-C747-85DC53C7A86B}" dt="2021-08-25T12:19:13.682" v="33" actId="20577"/>
        <pc:sldMkLst>
          <pc:docMk/>
          <pc:sldMk cId="2107710915" sldId="278"/>
        </pc:sldMkLst>
        <pc:spChg chg="mod">
          <ac:chgData name="Karina van der Meijden" userId="S::karina@stichtingmove.nl::fb8e711e-6f56-432a-b6a2-36f741c2b85f" providerId="AD" clId="Web-{EA34C76E-5A17-0601-C747-85DC53C7A86B}" dt="2021-08-25T12:19:13.682" v="33" actId="20577"/>
          <ac:spMkLst>
            <pc:docMk/>
            <pc:sldMk cId="2107710915" sldId="278"/>
            <ac:spMk id="10" creationId="{00000000-0000-0000-0000-000000000000}"/>
          </ac:spMkLst>
        </pc:spChg>
      </pc:sldChg>
      <pc:sldChg chg="modSp">
        <pc:chgData name="Karina van der Meijden" userId="S::karina@stichtingmove.nl::fb8e711e-6f56-432a-b6a2-36f741c2b85f" providerId="AD" clId="Web-{EA34C76E-5A17-0601-C747-85DC53C7A86B}" dt="2021-08-25T12:19:38.135" v="41" actId="20577"/>
        <pc:sldMkLst>
          <pc:docMk/>
          <pc:sldMk cId="2107710915" sldId="279"/>
        </pc:sldMkLst>
        <pc:spChg chg="mod">
          <ac:chgData name="Karina van der Meijden" userId="S::karina@stichtingmove.nl::fb8e711e-6f56-432a-b6a2-36f741c2b85f" providerId="AD" clId="Web-{EA34C76E-5A17-0601-C747-85DC53C7A86B}" dt="2021-08-25T12:19:38.135" v="41" actId="20577"/>
          <ac:spMkLst>
            <pc:docMk/>
            <pc:sldMk cId="2107710915" sldId="279"/>
            <ac:spMk id="7" creationId="{00000000-0000-0000-0000-000000000000}"/>
          </ac:spMkLst>
        </pc:spChg>
      </pc:sldChg>
      <pc:sldChg chg="modSp">
        <pc:chgData name="Karina van der Meijden" userId="S::karina@stichtingmove.nl::fb8e711e-6f56-432a-b6a2-36f741c2b85f" providerId="AD" clId="Web-{EA34C76E-5A17-0601-C747-85DC53C7A86B}" dt="2021-08-25T12:19:55.526" v="57" actId="20577"/>
        <pc:sldMkLst>
          <pc:docMk/>
          <pc:sldMk cId="2107710915" sldId="280"/>
        </pc:sldMkLst>
        <pc:spChg chg="mod">
          <ac:chgData name="Karina van der Meijden" userId="S::karina@stichtingmove.nl::fb8e711e-6f56-432a-b6a2-36f741c2b85f" providerId="AD" clId="Web-{EA34C76E-5A17-0601-C747-85DC53C7A86B}" dt="2021-08-25T12:19:55.526" v="57" actId="20577"/>
          <ac:spMkLst>
            <pc:docMk/>
            <pc:sldMk cId="2107710915" sldId="280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C51F7-54EC-C346-8E2D-9DCFE69582AC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E4DE4-3E9F-CD43-96A7-6251E5C982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61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56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59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393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212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59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59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212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8686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13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6627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212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59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393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212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59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212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E4DE4-3E9F-CD43-96A7-6251E5C98218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65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5E36-037D-2643-B2ED-B845A3B56065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AE57-098A-1448-BA73-263AB48BFB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68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5E36-037D-2643-B2ED-B845A3B56065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AE57-098A-1448-BA73-263AB48BFB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00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5E36-037D-2643-B2ED-B845A3B56065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AE57-098A-1448-BA73-263AB48BFB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75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5E36-037D-2643-B2ED-B845A3B56065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AE57-098A-1448-BA73-263AB48BFB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846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5E36-037D-2643-B2ED-B845A3B56065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AE57-098A-1448-BA73-263AB48BFB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48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5E36-037D-2643-B2ED-B845A3B56065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AE57-098A-1448-BA73-263AB48BFB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452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5E36-037D-2643-B2ED-B845A3B56065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AE57-098A-1448-BA73-263AB48BFB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66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5E36-037D-2643-B2ED-B845A3B56065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AE57-098A-1448-BA73-263AB48BFB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404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5E36-037D-2643-B2ED-B845A3B56065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AE57-098A-1448-BA73-263AB48BFB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02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5E36-037D-2643-B2ED-B845A3B56065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AE57-098A-1448-BA73-263AB48BFB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33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5E36-037D-2643-B2ED-B845A3B56065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6AE57-098A-1448-BA73-263AB48BFB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79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5E36-037D-2643-B2ED-B845A3B56065}" type="datetimeFigureOut">
              <a:rPr lang="nl-NL" smtClean="0"/>
              <a:t>25-8-2021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6AE57-098A-1448-BA73-263AB48BFB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955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9" b="11276"/>
          <a:stretch/>
        </p:blipFill>
        <p:spPr>
          <a:xfrm>
            <a:off x="0" y="-1"/>
            <a:ext cx="12312502" cy="6964855"/>
          </a:xfrm>
        </p:spPr>
      </p:pic>
      <p:sp>
        <p:nvSpPr>
          <p:cNvPr id="4" name="Ovaal 3"/>
          <p:cNvSpPr/>
          <p:nvPr/>
        </p:nvSpPr>
        <p:spPr>
          <a:xfrm>
            <a:off x="4438849" y="1367403"/>
            <a:ext cx="3368720" cy="3368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391" y="1734934"/>
            <a:ext cx="2712228" cy="2766808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0" y="4736123"/>
            <a:ext cx="12192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dirty="0">
                <a:solidFill>
                  <a:schemeClr val="bg1"/>
                </a:solidFill>
                <a:latin typeface="Odudo Soft Bold"/>
                <a:cs typeface="Odudo Soft Bold"/>
              </a:rPr>
              <a:t>TALENTENQUIZ</a:t>
            </a:r>
            <a:endParaRPr lang="nl-NL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85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12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FDEC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Roboto" charset="0"/>
                <a:ea typeface="Roboto" charset="0"/>
                <a:cs typeface="Roboto" charset="0"/>
              </a:rPr>
              <a:t>GROEN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2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GEEL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2859814"/>
            <a:ext cx="3841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Iedere ochtend als ik opsta doe ik alles in dezelfde volgorde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91413" y="3032333"/>
            <a:ext cx="384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Roboto" charset="0"/>
                <a:ea typeface="Roboto" charset="0"/>
                <a:cs typeface="Roboto" charset="0"/>
              </a:rPr>
              <a:t>Ik doe gelijk wat </a:t>
            </a:r>
            <a:br>
              <a:rPr lang="nl-NL" sz="2400" b="1" dirty="0">
                <a:latin typeface="Roboto" charset="0"/>
                <a:ea typeface="Roboto" charset="0"/>
                <a:cs typeface="Roboto" charset="0"/>
              </a:rPr>
            </a:br>
            <a:r>
              <a:rPr lang="nl-NL" sz="2400" b="1" dirty="0">
                <a:latin typeface="Roboto" charset="0"/>
                <a:ea typeface="Roboto" charset="0"/>
                <a:cs typeface="Roboto" charset="0"/>
              </a:rPr>
              <a:t>in mij opkomt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336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EE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12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2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ORANJE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Roboto" charset="0"/>
                <a:ea typeface="Roboto" charset="0"/>
                <a:cs typeface="Roboto" charset="0"/>
              </a:rPr>
              <a:t>GROEN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3014099"/>
            <a:ext cx="384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hou van praten </a:t>
            </a:r>
            <a:b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</a:br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en presenteren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91413" y="2835280"/>
            <a:ext cx="3841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neem graag de </a:t>
            </a:r>
          </a:p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leiding tijdens het samenwerken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557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6C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EE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BLAUW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2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ORANJE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2651212"/>
            <a:ext cx="3841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vind het leuk </a:t>
            </a:r>
          </a:p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om boodschappen te </a:t>
            </a:r>
          </a:p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doen en uit te rekenen hoeveel het kost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91413" y="3013501"/>
            <a:ext cx="384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vind het leuk om voor anderen te zorgen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95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FDEC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6C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4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GEEL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BLAUW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3021618"/>
            <a:ext cx="384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Roboto" charset="0"/>
                <a:ea typeface="Roboto" charset="0"/>
                <a:cs typeface="Roboto" charset="0"/>
              </a:rPr>
              <a:t>Ik hou van </a:t>
            </a:r>
          </a:p>
          <a:p>
            <a:pPr algn="ctr"/>
            <a:r>
              <a:rPr lang="nl-NL" sz="2400" b="1" dirty="0">
                <a:latin typeface="Roboto" charset="0"/>
                <a:ea typeface="Roboto" charset="0"/>
                <a:cs typeface="Roboto" charset="0"/>
              </a:rPr>
              <a:t>muziek maken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580244" y="3009425"/>
            <a:ext cx="3464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maak graag puzzels of bouwwerken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21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12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FDEC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Roboto" charset="0"/>
                <a:ea typeface="Roboto" charset="0"/>
                <a:cs typeface="Roboto" charset="0"/>
              </a:rPr>
              <a:t>GROEN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2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GEEL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2859814"/>
            <a:ext cx="3841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vind het leuk om mijn spullen te sorteren op kleur of grootte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91413" y="3032333"/>
            <a:ext cx="384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Roboto" charset="0"/>
                <a:ea typeface="Roboto" charset="0"/>
                <a:cs typeface="Roboto" charset="0"/>
              </a:rPr>
              <a:t>Ik hou van schilderen </a:t>
            </a:r>
          </a:p>
          <a:p>
            <a:pPr algn="ctr"/>
            <a:r>
              <a:rPr lang="nl-NL" sz="2400" b="1" dirty="0">
                <a:latin typeface="Roboto" charset="0"/>
                <a:ea typeface="Roboto" charset="0"/>
                <a:cs typeface="Roboto" charset="0"/>
              </a:rPr>
              <a:t>en tekenen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05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EE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6C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2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ORANJE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BLAUW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3014099"/>
            <a:ext cx="384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Een werkstuk of verhaal schrijven doe ik graag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91413" y="2835280"/>
            <a:ext cx="3841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kan met behulp </a:t>
            </a:r>
          </a:p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van een plattegrond de weg vinden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67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FDEC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12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Roboto" charset="0"/>
                <a:ea typeface="Roboto" charset="0"/>
                <a:cs typeface="Roboto" charset="0"/>
              </a:rPr>
              <a:t>GROEN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2835280"/>
            <a:ext cx="3841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Roboto" charset="0"/>
                <a:ea typeface="Roboto" charset="0"/>
                <a:cs typeface="Roboto" charset="0"/>
              </a:rPr>
              <a:t>Als ik een boek lees </a:t>
            </a:r>
            <a:br>
              <a:rPr lang="nl-NL" sz="2400" b="1" dirty="0">
                <a:latin typeface="Roboto" charset="0"/>
                <a:ea typeface="Roboto" charset="0"/>
                <a:cs typeface="Roboto" charset="0"/>
              </a:rPr>
            </a:br>
            <a:r>
              <a:rPr lang="nl-NL" sz="2400" b="1" dirty="0">
                <a:latin typeface="Roboto" charset="0"/>
                <a:ea typeface="Roboto" charset="0"/>
                <a:cs typeface="Roboto" charset="0"/>
              </a:rPr>
              <a:t>zie ik gelijk plaatjes in mijn hoofd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91413" y="2835280"/>
            <a:ext cx="3841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zorg dat iedereen </a:t>
            </a:r>
            <a:b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</a:br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in de groep weet wat er moet gebeuren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4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GEEL</a:t>
            </a:r>
          </a:p>
        </p:txBody>
      </p:sp>
    </p:spTree>
    <p:extLst>
      <p:ext uri="{BB962C8B-B14F-4D97-AF65-F5344CB8AC3E}">
        <p14:creationId xmlns:p14="http://schemas.microsoft.com/office/powerpoint/2010/main" val="699789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12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EE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Roboto" charset="0"/>
                <a:ea typeface="Roboto" charset="0"/>
                <a:cs typeface="Roboto" charset="0"/>
              </a:rPr>
              <a:t>GROEN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4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ORANJE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2929790"/>
            <a:ext cx="3841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hou lijstjes bij zodat </a:t>
            </a:r>
            <a:b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</a:br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precies weet wat ik moet doen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91413" y="3032333"/>
            <a:ext cx="384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zorg dat het in de </a:t>
            </a:r>
            <a:b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</a:br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groep gezellig is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90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138426" y="1948671"/>
            <a:ext cx="8946478" cy="1199985"/>
          </a:xfrm>
        </p:spPr>
        <p:txBody>
          <a:bodyPr>
            <a:noAutofit/>
          </a:bodyPr>
          <a:lstStyle/>
          <a:p>
            <a:pPr marL="283464" indent="-283464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latin typeface="Roboto Light" charset="0"/>
                <a:ea typeface="Roboto Light" charset="0"/>
                <a:cs typeface="Roboto Light" charset="0"/>
              </a:rPr>
              <a:t>Tel het aantal kruisjes per kleur</a:t>
            </a:r>
          </a:p>
          <a:p>
            <a:pPr marL="283464" indent="-283464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effectLst/>
                <a:latin typeface="Roboto Light" charset="0"/>
                <a:ea typeface="Roboto Light" charset="0"/>
                <a:cs typeface="Roboto Light" charset="0"/>
              </a:rPr>
              <a:t>Schrijf erachter hoeveel kruisjes elke kleur heeft</a:t>
            </a:r>
            <a:endParaRPr lang="nl-NL" sz="2400" dirty="0">
              <a:effectLst/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7911547" y="-385837"/>
            <a:ext cx="4671005" cy="275910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490"/>
          <a:stretch/>
        </p:blipFill>
        <p:spPr>
          <a:xfrm>
            <a:off x="1402348" y="3846227"/>
            <a:ext cx="6354678" cy="2000730"/>
          </a:xfrm>
          <a:prstGeom prst="rect">
            <a:avLst/>
          </a:prstGeom>
        </p:spPr>
      </p:pic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0" y="616975"/>
            <a:ext cx="12192000" cy="1143000"/>
          </a:xfrm>
        </p:spPr>
        <p:txBody>
          <a:bodyPr>
            <a:normAutofit/>
          </a:bodyPr>
          <a:lstStyle/>
          <a:p>
            <a:pPr algn="ctr"/>
            <a:r>
              <a:rPr lang="nl-NL" sz="3500" dirty="0">
                <a:solidFill>
                  <a:srgbClr val="DE173A"/>
                </a:solidFill>
                <a:latin typeface="Odudo Soft Bold"/>
                <a:cs typeface="Odudo Soft Bold"/>
              </a:rPr>
              <a:t>OPTELLEN MAAR! </a:t>
            </a:r>
            <a:endParaRPr lang="nl-NL" sz="3500" dirty="0"/>
          </a:p>
        </p:txBody>
      </p:sp>
      <p:sp>
        <p:nvSpPr>
          <p:cNvPr id="14" name="Titel 1"/>
          <p:cNvSpPr txBox="1">
            <a:spLocks/>
          </p:cNvSpPr>
          <p:nvPr/>
        </p:nvSpPr>
        <p:spPr>
          <a:xfrm>
            <a:off x="1422226" y="3088563"/>
            <a:ext cx="17691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000" dirty="0">
                <a:solidFill>
                  <a:srgbClr val="DE173A"/>
                </a:solidFill>
                <a:latin typeface="Odudo Soft Bold"/>
                <a:cs typeface="Odudo Soft Bold"/>
              </a:rPr>
              <a:t>VOORBEELD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29701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9" b="11276"/>
          <a:stretch/>
        </p:blipFill>
        <p:spPr>
          <a:xfrm>
            <a:off x="4960" y="-27014"/>
            <a:ext cx="12185775" cy="6893169"/>
          </a:xfrm>
        </p:spPr>
      </p:pic>
      <p:sp>
        <p:nvSpPr>
          <p:cNvPr id="9" name="Ovaal 8"/>
          <p:cNvSpPr/>
          <p:nvPr/>
        </p:nvSpPr>
        <p:spPr>
          <a:xfrm>
            <a:off x="4438849" y="1367403"/>
            <a:ext cx="3368720" cy="3368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391" y="1734934"/>
            <a:ext cx="2712228" cy="2766808"/>
          </a:xfrm>
          <a:prstGeom prst="rect">
            <a:avLst/>
          </a:prstGeom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0" y="4913124"/>
            <a:ext cx="12192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dirty="0">
                <a:solidFill>
                  <a:schemeClr val="bg1"/>
                </a:solidFill>
                <a:latin typeface="Odudo Soft Bold"/>
                <a:cs typeface="Odudo Soft Bold"/>
              </a:rPr>
              <a:t>DE ROLLEN</a:t>
            </a:r>
            <a:endParaRPr lang="nl-NL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65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1138426" y="1910724"/>
            <a:ext cx="8946478" cy="2054087"/>
          </a:xfrm>
        </p:spPr>
        <p:txBody>
          <a:bodyPr>
            <a:noAutofit/>
          </a:bodyPr>
          <a:lstStyle/>
          <a:p>
            <a:pPr marL="283464" indent="-283464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latin typeface="Roboto Light" charset="0"/>
                <a:ea typeface="Roboto Light" charset="0"/>
                <a:cs typeface="Roboto Light" charset="0"/>
              </a:rPr>
              <a:t>Kies de optie die het best bij jou past</a:t>
            </a:r>
            <a:endParaRPr lang="nl-NL" sz="2400" dirty="0">
              <a:latin typeface="Roboto Light" charset="0"/>
              <a:ea typeface="Roboto Light" charset="0"/>
              <a:cs typeface="Roboto Light" charset="0"/>
            </a:endParaRPr>
          </a:p>
          <a:p>
            <a:pPr marL="283464" indent="-283464">
              <a:lnSpc>
                <a:spcPct val="150000"/>
              </a:lnSpc>
              <a:spcBef>
                <a:spcPts val="0"/>
              </a:spcBef>
            </a:pPr>
            <a:r>
              <a:rPr lang="nl-NL" sz="2400" dirty="0">
                <a:solidFill>
                  <a:srgbClr val="000000"/>
                </a:solidFill>
                <a:latin typeface="Roboto Light" charset="0"/>
                <a:ea typeface="Roboto Light" charset="0"/>
                <a:cs typeface="Roboto Light" charset="0"/>
              </a:rPr>
              <a:t>Je moet één kleur kiezen</a:t>
            </a:r>
          </a:p>
          <a:p>
            <a:pPr marL="283464" indent="-283464">
              <a:lnSpc>
                <a:spcPct val="150000"/>
              </a:lnSpc>
              <a:spcBef>
                <a:spcPts val="0"/>
              </a:spcBef>
            </a:pPr>
            <a:r>
              <a:rPr lang="nl-NL" sz="2400" dirty="0">
                <a:solidFill>
                  <a:srgbClr val="000000"/>
                </a:solidFill>
                <a:latin typeface="Roboto Light" charset="0"/>
                <a:ea typeface="Roboto Light" charset="0"/>
                <a:cs typeface="Roboto Light" charset="0"/>
              </a:rPr>
              <a:t>Maak de test alleen</a:t>
            </a:r>
          </a:p>
          <a:p>
            <a:pPr marL="283464" indent="-283464">
              <a:lnSpc>
                <a:spcPct val="150000"/>
              </a:lnSpc>
              <a:spcBef>
                <a:spcPts val="0"/>
              </a:spcBef>
            </a:pPr>
            <a:r>
              <a:rPr lang="nl-NL" sz="2400" dirty="0">
                <a:solidFill>
                  <a:srgbClr val="000000"/>
                </a:solidFill>
                <a:latin typeface="Roboto Light" charset="0"/>
                <a:ea typeface="Roboto Light" charset="0"/>
                <a:cs typeface="Roboto Light" charset="0"/>
              </a:rPr>
              <a:t>Maak de test in stilte</a:t>
            </a:r>
            <a:endParaRPr lang="nl-NL" sz="2400" dirty="0">
              <a:effectLst/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7911547" y="-385837"/>
            <a:ext cx="4671005" cy="2759103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0" y="616975"/>
            <a:ext cx="12192000" cy="1143000"/>
          </a:xfrm>
        </p:spPr>
        <p:txBody>
          <a:bodyPr>
            <a:normAutofit/>
          </a:bodyPr>
          <a:lstStyle/>
          <a:p>
            <a:pPr algn="ctr"/>
            <a:r>
              <a:rPr lang="nl-NL" sz="3500" dirty="0">
                <a:solidFill>
                  <a:srgbClr val="DE173A"/>
                </a:solidFill>
                <a:latin typeface="Odudo Soft Bold"/>
                <a:cs typeface="Odudo Soft Bold"/>
              </a:rPr>
              <a:t>SPELREGELS</a:t>
            </a:r>
            <a:endParaRPr lang="nl-NL" sz="3500" dirty="0"/>
          </a:p>
        </p:txBody>
      </p:sp>
    </p:spTree>
    <p:extLst>
      <p:ext uri="{BB962C8B-B14F-4D97-AF65-F5344CB8AC3E}">
        <p14:creationId xmlns:p14="http://schemas.microsoft.com/office/powerpoint/2010/main" val="326612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3" name="Afgeronde rechthoek 2"/>
          <p:cNvSpPr/>
          <p:nvPr/>
        </p:nvSpPr>
        <p:spPr>
          <a:xfrm>
            <a:off x="2150184" y="887667"/>
            <a:ext cx="3841750" cy="2409263"/>
          </a:xfrm>
          <a:prstGeom prst="roundRect">
            <a:avLst>
              <a:gd name="adj" fmla="val 3279"/>
            </a:avLst>
          </a:prstGeom>
          <a:solidFill>
            <a:srgbClr val="6C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2150184" y="2776452"/>
            <a:ext cx="3841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>
                <a:solidFill>
                  <a:schemeClr val="bg1"/>
                </a:solidFill>
                <a:latin typeface="Odudo Soft" charset="0"/>
                <a:ea typeface="Odudo Soft" charset="0"/>
                <a:cs typeface="Odudo Soft" charset="0"/>
              </a:rPr>
              <a:t>VERKENNER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6220798" y="887667"/>
            <a:ext cx="3841750" cy="2409263"/>
          </a:xfrm>
          <a:prstGeom prst="roundRect">
            <a:avLst>
              <a:gd name="adj" fmla="val 3279"/>
            </a:avLst>
          </a:prstGeom>
          <a:solidFill>
            <a:srgbClr val="FDEC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6220798" y="2770912"/>
            <a:ext cx="3841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>
                <a:latin typeface="Odudo Soft" charset="0"/>
                <a:ea typeface="Odudo Soft" charset="0"/>
                <a:cs typeface="Odudo Soft" charset="0"/>
              </a:rPr>
              <a:t>ONTWERPER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2150184" y="3515230"/>
            <a:ext cx="3841750" cy="2409263"/>
          </a:xfrm>
          <a:prstGeom prst="roundRect">
            <a:avLst>
              <a:gd name="adj" fmla="val 3279"/>
            </a:avLst>
          </a:prstGeom>
          <a:solidFill>
            <a:srgbClr val="12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2150184" y="5419162"/>
            <a:ext cx="3841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>
                <a:solidFill>
                  <a:schemeClr val="bg1"/>
                </a:solidFill>
                <a:latin typeface="Odudo Soft" charset="0"/>
                <a:ea typeface="Odudo Soft" charset="0"/>
                <a:cs typeface="Odudo Soft" charset="0"/>
              </a:rPr>
              <a:t>REGELAAR</a:t>
            </a:r>
          </a:p>
        </p:txBody>
      </p:sp>
      <p:sp>
        <p:nvSpPr>
          <p:cNvPr id="11" name="Afgeronde rechthoek 10"/>
          <p:cNvSpPr/>
          <p:nvPr/>
        </p:nvSpPr>
        <p:spPr>
          <a:xfrm>
            <a:off x="6220798" y="3515230"/>
            <a:ext cx="3841750" cy="2409263"/>
          </a:xfrm>
          <a:prstGeom prst="roundRect">
            <a:avLst>
              <a:gd name="adj" fmla="val 3279"/>
            </a:avLst>
          </a:prstGeom>
          <a:solidFill>
            <a:srgbClr val="EE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6220798" y="5419161"/>
            <a:ext cx="38417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200" b="1" dirty="0">
                <a:solidFill>
                  <a:schemeClr val="bg1"/>
                </a:solidFill>
                <a:latin typeface="Odudo Soft" charset="0"/>
                <a:ea typeface="Odudo Soft" charset="0"/>
                <a:cs typeface="Odudo Soft" charset="0"/>
              </a:rPr>
              <a:t>VERTELLER</a:t>
            </a:r>
          </a:p>
        </p:txBody>
      </p:sp>
      <p:sp>
        <p:nvSpPr>
          <p:cNvPr id="2" name="Rechthoek 1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13" name="Rechthoek 12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897" y="1243314"/>
            <a:ext cx="1354323" cy="1357228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7450">
            <a:off x="7371575" y="1035987"/>
            <a:ext cx="1540196" cy="1836388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707" y="3669871"/>
            <a:ext cx="1985764" cy="1813483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190" y="3826719"/>
            <a:ext cx="2045195" cy="155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16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al 11"/>
          <p:cNvSpPr/>
          <p:nvPr/>
        </p:nvSpPr>
        <p:spPr>
          <a:xfrm>
            <a:off x="1802313" y="1420656"/>
            <a:ext cx="3997436" cy="399743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345738" y="4456505"/>
            <a:ext cx="275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>
                <a:solidFill>
                  <a:schemeClr val="bg1"/>
                </a:solidFill>
                <a:latin typeface="Odudo Soft Semi" charset="0"/>
                <a:ea typeface="Odudo Soft Semi" charset="0"/>
                <a:cs typeface="Odudo Soft Semi" charset="0"/>
              </a:rPr>
              <a:t>VERKENNER</a:t>
            </a:r>
          </a:p>
        </p:txBody>
      </p:sp>
      <p:sp>
        <p:nvSpPr>
          <p:cNvPr id="2" name="Rechthoek 1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13" name="Rechthoek 12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6593305" y="1855304"/>
            <a:ext cx="4603782" cy="370010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SzPts val="2400"/>
              <a:buNone/>
            </a:pPr>
            <a:r>
              <a:rPr lang="nl-NL" sz="2400" dirty="0">
                <a:solidFill>
                  <a:srgbClr val="000000"/>
                </a:solidFill>
                <a:latin typeface="Roboto Medium" charset="0"/>
                <a:ea typeface="Roboto Medium" charset="0"/>
                <a:cs typeface="Roboto Medium" charset="0"/>
              </a:rPr>
              <a:t>Is goed in: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effectLst/>
                <a:latin typeface="Roboto Light" charset="0"/>
                <a:ea typeface="Roboto Light" charset="0"/>
                <a:cs typeface="Roboto Light" charset="0"/>
              </a:rPr>
              <a:t>Rekenen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latin typeface="Roboto Light" charset="0"/>
                <a:ea typeface="Roboto Light" charset="0"/>
                <a:cs typeface="Roboto Light" charset="0"/>
              </a:rPr>
              <a:t>Onderzoeken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effectLst/>
                <a:latin typeface="Roboto Light" charset="0"/>
                <a:ea typeface="Roboto Light" charset="0"/>
                <a:cs typeface="Roboto Light" charset="0"/>
              </a:rPr>
              <a:t>Netjes werken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latin typeface="Roboto Light"/>
                <a:ea typeface="Roboto Light"/>
                <a:cs typeface="Roboto Light" charset="0"/>
              </a:rPr>
              <a:t>Oplossingen zoeken</a:t>
            </a:r>
            <a:endParaRPr lang="nl-NL" sz="2400" dirty="0">
              <a:latin typeface="Roboto Light" charset="0"/>
              <a:ea typeface="Roboto Light" charset="0"/>
              <a:cs typeface="Roboto Light" charset="0"/>
            </a:endParaRP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2705" y="2130653"/>
            <a:ext cx="2212184" cy="221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379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13" name="Rechthoek 12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2265403" y="1855304"/>
            <a:ext cx="4603782" cy="370010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SzPts val="2400"/>
              <a:buNone/>
            </a:pPr>
            <a:r>
              <a:rPr lang="nl-NL" sz="2400" dirty="0">
                <a:solidFill>
                  <a:srgbClr val="000000"/>
                </a:solidFill>
                <a:latin typeface="Roboto Medium" charset="0"/>
                <a:ea typeface="Roboto Medium" charset="0"/>
                <a:cs typeface="Roboto Medium" charset="0"/>
              </a:rPr>
              <a:t>Is goed in: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effectLst/>
                <a:latin typeface="Roboto Light" charset="0"/>
                <a:ea typeface="Roboto Light" charset="0"/>
                <a:cs typeface="Roboto Light" charset="0"/>
              </a:rPr>
              <a:t>Ideeën bedenken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latin typeface="Roboto Light" charset="0"/>
                <a:ea typeface="Roboto Light" charset="0"/>
                <a:cs typeface="Roboto Light" charset="0"/>
              </a:rPr>
              <a:t>Tekenen/knutselen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effectLst/>
                <a:latin typeface="Roboto Light" charset="0"/>
                <a:ea typeface="Roboto Light" charset="0"/>
                <a:cs typeface="Roboto Light" charset="0"/>
              </a:rPr>
              <a:t>Optreden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latin typeface="Roboto Light"/>
                <a:ea typeface="Roboto Light"/>
                <a:cs typeface="Roboto Light" charset="0"/>
              </a:rPr>
              <a:t>Verplaatsen in een ander</a:t>
            </a:r>
            <a:endParaRPr lang="nl-NL" sz="2400" dirty="0"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12" name="Ovaal 11"/>
          <p:cNvSpPr/>
          <p:nvPr/>
        </p:nvSpPr>
        <p:spPr>
          <a:xfrm>
            <a:off x="6188333" y="1420656"/>
            <a:ext cx="3997436" cy="3997436"/>
          </a:xfrm>
          <a:prstGeom prst="ellipse">
            <a:avLst/>
          </a:prstGeom>
          <a:solidFill>
            <a:srgbClr val="FDEC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6731758" y="4456505"/>
            <a:ext cx="275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>
                <a:latin typeface="Odudo Soft Semi" charset="0"/>
                <a:ea typeface="Odudo Soft Semi" charset="0"/>
                <a:cs typeface="Odudo Soft Semi" charset="0"/>
              </a:rPr>
              <a:t>ONTWERPER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6904">
            <a:off x="6983318" y="1714499"/>
            <a:ext cx="2389206" cy="284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10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13" name="Rechthoek 12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6593305" y="1855304"/>
            <a:ext cx="4603782" cy="370010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SzPts val="2400"/>
              <a:buNone/>
            </a:pPr>
            <a:r>
              <a:rPr lang="nl-NL" sz="2400" dirty="0">
                <a:solidFill>
                  <a:srgbClr val="000000"/>
                </a:solidFill>
                <a:latin typeface="Roboto Medium" charset="0"/>
                <a:ea typeface="Roboto Medium" charset="0"/>
                <a:cs typeface="Roboto Medium" charset="0"/>
              </a:rPr>
              <a:t>Is goed in: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effectLst/>
                <a:latin typeface="Roboto Light" charset="0"/>
                <a:ea typeface="Roboto Light" charset="0"/>
                <a:cs typeface="Roboto Light" charset="0"/>
              </a:rPr>
              <a:t>Organiseren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latin typeface="Roboto Light" charset="0"/>
                <a:ea typeface="Roboto Light" charset="0"/>
                <a:cs typeface="Roboto Light" charset="0"/>
              </a:rPr>
              <a:t>Plannen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effectLst/>
                <a:latin typeface="Roboto Light" charset="0"/>
                <a:ea typeface="Roboto Light" charset="0"/>
                <a:cs typeface="Roboto Light" charset="0"/>
              </a:rPr>
              <a:t>Leiding nemen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latin typeface="Roboto Light"/>
                <a:ea typeface="Roboto Light"/>
                <a:cs typeface="Roboto Light" charset="0"/>
              </a:rPr>
              <a:t>Overzicht houden</a:t>
            </a:r>
            <a:endParaRPr lang="nl-NL" sz="2400" dirty="0"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12" name="Ovaal 11"/>
          <p:cNvSpPr/>
          <p:nvPr/>
        </p:nvSpPr>
        <p:spPr>
          <a:xfrm>
            <a:off x="1802313" y="1420656"/>
            <a:ext cx="3997436" cy="3997436"/>
          </a:xfrm>
          <a:prstGeom prst="ellipse">
            <a:avLst/>
          </a:prstGeom>
          <a:solidFill>
            <a:srgbClr val="12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2411054" y="4456505"/>
            <a:ext cx="275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>
                <a:solidFill>
                  <a:schemeClr val="bg1"/>
                </a:solidFill>
                <a:latin typeface="Odudo Soft Semi" charset="0"/>
                <a:ea typeface="Odudo Soft Semi" charset="0"/>
                <a:cs typeface="Odudo Soft Semi" charset="0"/>
              </a:rPr>
              <a:t>REGELAAR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847" y="2053800"/>
            <a:ext cx="2635066" cy="240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10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13" name="Rechthoek 12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2265403" y="1855304"/>
            <a:ext cx="4603782" cy="370010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SzPts val="2400"/>
              <a:buNone/>
            </a:pPr>
            <a:r>
              <a:rPr lang="nl-NL" sz="2400" dirty="0">
                <a:solidFill>
                  <a:srgbClr val="000000"/>
                </a:solidFill>
                <a:latin typeface="Roboto Medium" charset="0"/>
                <a:ea typeface="Roboto Medium" charset="0"/>
                <a:cs typeface="Roboto Medium" charset="0"/>
              </a:rPr>
              <a:t>Is goed in: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effectLst/>
                <a:latin typeface="Roboto Light" charset="0"/>
                <a:ea typeface="Roboto Light" charset="0"/>
                <a:cs typeface="Roboto Light" charset="0"/>
              </a:rPr>
              <a:t>Schrijven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latin typeface="Roboto Light" charset="0"/>
                <a:ea typeface="Roboto Light" charset="0"/>
                <a:cs typeface="Roboto Light" charset="0"/>
              </a:rPr>
              <a:t>Luisteren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solidFill>
                  <a:srgbClr val="000000"/>
                </a:solidFill>
                <a:effectLst/>
                <a:latin typeface="Roboto Light" charset="0"/>
                <a:ea typeface="Roboto Light" charset="0"/>
                <a:cs typeface="Roboto Light" charset="0"/>
              </a:rPr>
              <a:t>Zorgen voor anderen</a:t>
            </a:r>
          </a:p>
          <a:p>
            <a:pPr marL="283210" indent="-283210">
              <a:lnSpc>
                <a:spcPct val="150000"/>
              </a:lnSpc>
              <a:spcBef>
                <a:spcPts val="0"/>
              </a:spcBef>
              <a:buSzPts val="2400"/>
              <a:buFont typeface="Arial" charset="0"/>
              <a:buChar char="•"/>
            </a:pPr>
            <a:r>
              <a:rPr lang="nl-NL" sz="2400" dirty="0">
                <a:latin typeface="Roboto Light"/>
                <a:ea typeface="Roboto Light"/>
                <a:cs typeface="Roboto Light" charset="0"/>
              </a:rPr>
              <a:t>Meningen samen brengen</a:t>
            </a:r>
            <a:endParaRPr lang="nl-NL" sz="2400" dirty="0"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9" name="Ovaal 8"/>
          <p:cNvSpPr/>
          <p:nvPr/>
        </p:nvSpPr>
        <p:spPr>
          <a:xfrm>
            <a:off x="6188333" y="1420656"/>
            <a:ext cx="3997436" cy="3997436"/>
          </a:xfrm>
          <a:prstGeom prst="ellipse">
            <a:avLst/>
          </a:prstGeom>
          <a:solidFill>
            <a:srgbClr val="EE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6731758" y="4456505"/>
            <a:ext cx="2754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>
                <a:solidFill>
                  <a:schemeClr val="bg1"/>
                </a:solidFill>
                <a:latin typeface="Odudo Soft Semi" charset="0"/>
                <a:ea typeface="Odudo Soft Semi" charset="0"/>
                <a:cs typeface="Odudo Soft Semi" charset="0"/>
              </a:rPr>
              <a:t>VERTELLER</a:t>
            </a: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253" y="2049030"/>
            <a:ext cx="3045338" cy="231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710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3" name="Afgeronde rechthoek 2"/>
          <p:cNvSpPr/>
          <p:nvPr/>
        </p:nvSpPr>
        <p:spPr>
          <a:xfrm>
            <a:off x="621128" y="1841698"/>
            <a:ext cx="2553960" cy="665962"/>
          </a:xfrm>
          <a:prstGeom prst="roundRect">
            <a:avLst>
              <a:gd name="adj" fmla="val 3279"/>
            </a:avLst>
          </a:prstGeom>
          <a:solidFill>
            <a:srgbClr val="6C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632861" y="1992719"/>
            <a:ext cx="2542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Verkenner</a:t>
            </a:r>
          </a:p>
        </p:txBody>
      </p:sp>
      <p:sp>
        <p:nvSpPr>
          <p:cNvPr id="7" name="Afgeronde rechthoek 6"/>
          <p:cNvSpPr/>
          <p:nvPr/>
        </p:nvSpPr>
        <p:spPr>
          <a:xfrm>
            <a:off x="3457848" y="1841698"/>
            <a:ext cx="2553960" cy="665962"/>
          </a:xfrm>
          <a:prstGeom prst="roundRect">
            <a:avLst>
              <a:gd name="adj" fmla="val 3279"/>
            </a:avLst>
          </a:prstGeom>
          <a:solidFill>
            <a:srgbClr val="FDEC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3483686" y="1992719"/>
            <a:ext cx="2553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latin typeface="Roboto" charset="0"/>
                <a:ea typeface="Roboto" charset="0"/>
                <a:cs typeface="Roboto" charset="0"/>
              </a:rPr>
              <a:t>Ontwerper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6294568" y="1841698"/>
            <a:ext cx="2553960" cy="665963"/>
          </a:xfrm>
          <a:prstGeom prst="roundRect">
            <a:avLst>
              <a:gd name="adj" fmla="val 3279"/>
            </a:avLst>
          </a:prstGeom>
          <a:solidFill>
            <a:srgbClr val="12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6375041" y="1981349"/>
            <a:ext cx="2447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Regelaar</a:t>
            </a:r>
          </a:p>
        </p:txBody>
      </p:sp>
      <p:sp>
        <p:nvSpPr>
          <p:cNvPr id="11" name="Afgeronde rechthoek 10"/>
          <p:cNvSpPr/>
          <p:nvPr/>
        </p:nvSpPr>
        <p:spPr>
          <a:xfrm>
            <a:off x="9131288" y="1841698"/>
            <a:ext cx="2544361" cy="665962"/>
          </a:xfrm>
          <a:prstGeom prst="roundRect">
            <a:avLst>
              <a:gd name="adj" fmla="val 3279"/>
            </a:avLst>
          </a:prstGeom>
          <a:solidFill>
            <a:srgbClr val="EE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9131289" y="1974624"/>
            <a:ext cx="2447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Verteller</a:t>
            </a:r>
            <a:endParaRPr lang="nl-NL" sz="2400" b="1" dirty="0">
              <a:solidFill>
                <a:schemeClr val="bg1"/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13" name="Rechthoek 12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520630" y="2681358"/>
            <a:ext cx="26544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>
                <a:latin typeface="Roboto" charset="0"/>
                <a:ea typeface="Roboto" charset="0"/>
                <a:cs typeface="Roboto" charset="0"/>
              </a:rPr>
              <a:t>Voorbereiding: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Begroting maken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Benodigdhedenlijst 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Waar huren/kopen?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…</a:t>
            </a:r>
          </a:p>
          <a:p>
            <a:pPr marL="285750" indent="-285750">
              <a:buFont typeface="Arial" charset="0"/>
              <a:buChar char="•"/>
            </a:pPr>
            <a:endParaRPr lang="nl-NL" dirty="0">
              <a:latin typeface="Roboto" charset="0"/>
              <a:ea typeface="Roboto" charset="0"/>
              <a:cs typeface="Roboto" charset="0"/>
            </a:endParaRPr>
          </a:p>
          <a:p>
            <a:pPr marL="285750" indent="-285750">
              <a:buFont typeface="Arial" charset="0"/>
              <a:buChar char="•"/>
            </a:pPr>
            <a:endParaRPr lang="nl-NL" dirty="0">
              <a:latin typeface="Roboto" charset="0"/>
              <a:ea typeface="Roboto" charset="0"/>
              <a:cs typeface="Roboto" charset="0"/>
            </a:endParaRPr>
          </a:p>
          <a:p>
            <a:pPr marL="285750" indent="-285750">
              <a:buFont typeface="Arial" charset="0"/>
              <a:buChar char="•"/>
            </a:pPr>
            <a:endParaRPr lang="nl-NL" u="sng" dirty="0">
              <a:latin typeface="Roboto" charset="0"/>
              <a:ea typeface="Roboto" charset="0"/>
              <a:cs typeface="Roboto" charset="0"/>
            </a:endParaRPr>
          </a:p>
          <a:p>
            <a:r>
              <a:rPr lang="nl-NL" i="1" dirty="0">
                <a:latin typeface="Roboto" charset="0"/>
                <a:ea typeface="Roboto" charset="0"/>
                <a:cs typeface="Roboto" charset="0"/>
              </a:rPr>
              <a:t>Tijdens de afsluiting: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Zorgen dat de materialen aanwezig zijn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…</a:t>
            </a:r>
          </a:p>
          <a:p>
            <a:endParaRPr lang="nl-NL" i="1" dirty="0">
              <a:solidFill>
                <a:schemeClr val="bg1">
                  <a:lumMod val="50000"/>
                </a:schemeClr>
              </a:solidFill>
              <a:latin typeface="Roboto" charset="0"/>
              <a:ea typeface="Roboto" charset="0"/>
              <a:cs typeface="Roboto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273634" y="2691342"/>
            <a:ext cx="25748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>
                <a:latin typeface="Roboto" charset="0"/>
                <a:ea typeface="Roboto" charset="0"/>
                <a:cs typeface="Roboto" charset="0"/>
              </a:rPr>
              <a:t>Voorbereiding: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Draaiboek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Extra activiteiten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Plattegrond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…</a:t>
            </a:r>
          </a:p>
          <a:p>
            <a:pPr marL="285750" indent="-285750">
              <a:buFont typeface="Arial" charset="0"/>
              <a:buChar char="•"/>
            </a:pPr>
            <a:endParaRPr lang="nl-NL" dirty="0">
              <a:latin typeface="Roboto" charset="0"/>
              <a:ea typeface="Roboto" charset="0"/>
              <a:cs typeface="Roboto" charset="0"/>
            </a:endParaRPr>
          </a:p>
          <a:p>
            <a:pPr marL="285750" indent="-285750">
              <a:buFont typeface="Arial" charset="0"/>
              <a:buChar char="•"/>
            </a:pPr>
            <a:endParaRPr lang="nl-NL" dirty="0">
              <a:latin typeface="Roboto" charset="0"/>
              <a:ea typeface="Roboto" charset="0"/>
              <a:cs typeface="Roboto" charset="0"/>
            </a:endParaRPr>
          </a:p>
          <a:p>
            <a:pPr marL="285750" indent="-285750">
              <a:buFont typeface="Arial" charset="0"/>
              <a:buChar char="•"/>
            </a:pPr>
            <a:endParaRPr lang="nl-NL" dirty="0">
              <a:latin typeface="Roboto" charset="0"/>
              <a:ea typeface="Roboto" charset="0"/>
              <a:cs typeface="Roboto" charset="0"/>
            </a:endParaRPr>
          </a:p>
          <a:p>
            <a:r>
              <a:rPr lang="nl-NL" i="1" dirty="0">
                <a:latin typeface="Roboto" charset="0"/>
                <a:ea typeface="Roboto" charset="0"/>
                <a:cs typeface="Roboto" charset="0"/>
              </a:rPr>
              <a:t>Tijdens de afsluiting: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Alles achter de schermen regelen (security, ceremoniemeester)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…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9131289" y="2676398"/>
            <a:ext cx="2672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>
                <a:latin typeface="Roboto" charset="0"/>
                <a:ea typeface="Roboto" charset="0"/>
                <a:cs typeface="Roboto" charset="0"/>
              </a:rPr>
              <a:t>Voorbereiding: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Speech schrijven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Info uitnodiging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Gasten uitnodigen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…</a:t>
            </a:r>
          </a:p>
          <a:p>
            <a:pPr marL="285750" indent="-285750">
              <a:buFont typeface="Arial" charset="0"/>
              <a:buChar char="•"/>
            </a:pPr>
            <a:endParaRPr lang="nl-NL" dirty="0">
              <a:latin typeface="Roboto" charset="0"/>
              <a:ea typeface="Roboto" charset="0"/>
              <a:cs typeface="Roboto" charset="0"/>
            </a:endParaRPr>
          </a:p>
          <a:p>
            <a:pPr marL="285750" indent="-285750">
              <a:buFont typeface="Arial" charset="0"/>
              <a:buChar char="•"/>
            </a:pPr>
            <a:endParaRPr lang="nl-NL" dirty="0">
              <a:latin typeface="Roboto" charset="0"/>
              <a:ea typeface="Roboto" charset="0"/>
              <a:cs typeface="Roboto" charset="0"/>
            </a:endParaRPr>
          </a:p>
          <a:p>
            <a:pPr marL="285750" indent="-285750">
              <a:buFont typeface="Arial" charset="0"/>
              <a:buChar char="•"/>
            </a:pPr>
            <a:endParaRPr lang="nl-NL" dirty="0">
              <a:latin typeface="Roboto" charset="0"/>
              <a:ea typeface="Roboto" charset="0"/>
              <a:cs typeface="Roboto" charset="0"/>
            </a:endParaRPr>
          </a:p>
          <a:p>
            <a:r>
              <a:rPr lang="nl-NL" i="1" dirty="0">
                <a:latin typeface="Roboto" charset="0"/>
                <a:ea typeface="Roboto" charset="0"/>
                <a:cs typeface="Roboto" charset="0"/>
              </a:rPr>
              <a:t>Tijdens de afsluiting: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Speechen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Gasten verwelkomen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…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3422128" y="2676398"/>
            <a:ext cx="2553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>
                <a:latin typeface="Roboto" charset="0"/>
                <a:ea typeface="Roboto" charset="0"/>
                <a:cs typeface="Roboto" charset="0"/>
              </a:rPr>
              <a:t>Voorbereiding: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Flyers/uitnodigingen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Voorstelling/dansje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Ontwerp</a:t>
            </a:r>
          </a:p>
          <a:p>
            <a:pPr marL="285750" indent="-285750">
              <a:buFont typeface="Arial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…</a:t>
            </a:r>
          </a:p>
          <a:p>
            <a:pPr marL="285750" indent="-285750">
              <a:buFont typeface="Arial" charset="0"/>
              <a:buChar char="•"/>
            </a:pPr>
            <a:endParaRPr lang="nl-NL" dirty="0">
              <a:latin typeface="Roboto" charset="0"/>
              <a:ea typeface="Roboto" charset="0"/>
              <a:cs typeface="Roboto" charset="0"/>
            </a:endParaRPr>
          </a:p>
          <a:p>
            <a:pPr marL="285750" indent="-285750">
              <a:buFont typeface="Arial" charset="0"/>
              <a:buChar char="•"/>
            </a:pPr>
            <a:endParaRPr lang="nl-NL" dirty="0">
              <a:latin typeface="Roboto" charset="0"/>
              <a:ea typeface="Roboto" charset="0"/>
              <a:cs typeface="Roboto" charset="0"/>
            </a:endParaRPr>
          </a:p>
          <a:p>
            <a:pPr marL="285750" indent="-285750">
              <a:buFont typeface="Arial" charset="0"/>
              <a:buChar char="•"/>
            </a:pPr>
            <a:endParaRPr lang="nl-NL" i="1" dirty="0">
              <a:latin typeface="Roboto" charset="0"/>
              <a:ea typeface="Roboto" charset="0"/>
              <a:cs typeface="Roboto" charset="0"/>
            </a:endParaRPr>
          </a:p>
          <a:p>
            <a:r>
              <a:rPr lang="nl-NL" i="1" dirty="0">
                <a:latin typeface="Roboto" charset="0"/>
                <a:ea typeface="Roboto" charset="0"/>
                <a:cs typeface="Roboto" charset="0"/>
              </a:rPr>
              <a:t>Tijdens de afsluiting: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Foto’s of vlogs maken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Een optreden geven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Roboto" charset="0"/>
                <a:ea typeface="Roboto" charset="0"/>
                <a:cs typeface="Roboto" charset="0"/>
              </a:rPr>
              <a:t>…</a:t>
            </a:r>
          </a:p>
        </p:txBody>
      </p:sp>
      <p:sp>
        <p:nvSpPr>
          <p:cNvPr id="24" name="Titel 1"/>
          <p:cNvSpPr>
            <a:spLocks noGrp="1"/>
          </p:cNvSpPr>
          <p:nvPr>
            <p:ph type="title"/>
          </p:nvPr>
        </p:nvSpPr>
        <p:spPr>
          <a:xfrm>
            <a:off x="0" y="633896"/>
            <a:ext cx="12192000" cy="1143000"/>
          </a:xfrm>
        </p:spPr>
        <p:txBody>
          <a:bodyPr>
            <a:normAutofit/>
          </a:bodyPr>
          <a:lstStyle/>
          <a:p>
            <a:pPr algn="ctr"/>
            <a:r>
              <a:rPr lang="nl-NL" sz="3500" dirty="0">
                <a:solidFill>
                  <a:srgbClr val="DE173A"/>
                </a:solidFill>
                <a:latin typeface="Odudo Soft Bold"/>
                <a:cs typeface="Odudo Soft Bold"/>
              </a:rPr>
              <a:t>WAT KAN JIJ BIJDRAGEN?</a:t>
            </a:r>
            <a:endParaRPr lang="nl-NL" sz="3500" dirty="0"/>
          </a:p>
        </p:txBody>
      </p:sp>
    </p:spTree>
    <p:extLst>
      <p:ext uri="{BB962C8B-B14F-4D97-AF65-F5344CB8AC3E}">
        <p14:creationId xmlns:p14="http://schemas.microsoft.com/office/powerpoint/2010/main" val="3394671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sp>
        <p:nvSpPr>
          <p:cNvPr id="13" name="Rechthoek 12"/>
          <p:cNvSpPr/>
          <p:nvPr/>
        </p:nvSpPr>
        <p:spPr>
          <a:xfrm>
            <a:off x="600366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 </a:t>
            </a:r>
          </a:p>
        </p:txBody>
      </p:sp>
      <p:grpSp>
        <p:nvGrpSpPr>
          <p:cNvPr id="16" name="Groeperen 15"/>
          <p:cNvGrpSpPr/>
          <p:nvPr/>
        </p:nvGrpSpPr>
        <p:grpSpPr>
          <a:xfrm>
            <a:off x="1074355" y="2848548"/>
            <a:ext cx="2315136" cy="2315136"/>
            <a:chOff x="1190152" y="3188837"/>
            <a:chExt cx="2492193" cy="2492193"/>
          </a:xfrm>
        </p:grpSpPr>
        <p:sp>
          <p:nvSpPr>
            <p:cNvPr id="24" name="Ovaal 23"/>
            <p:cNvSpPr/>
            <p:nvPr/>
          </p:nvSpPr>
          <p:spPr>
            <a:xfrm>
              <a:off x="1190152" y="3188837"/>
              <a:ext cx="2492193" cy="24921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1502772" y="4967025"/>
              <a:ext cx="1850948" cy="414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900" dirty="0">
                  <a:solidFill>
                    <a:schemeClr val="bg1"/>
                  </a:solidFill>
                  <a:latin typeface="Roboto Medium" charset="0"/>
                  <a:ea typeface="Roboto Medium" charset="0"/>
                  <a:cs typeface="Roboto Medium" charset="0"/>
                </a:rPr>
                <a:t>VERKENNER</a:t>
              </a:r>
            </a:p>
          </p:txBody>
        </p:sp>
        <p:pic>
          <p:nvPicPr>
            <p:cNvPr id="26" name="Afbeelding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01777" y="3644969"/>
              <a:ext cx="1230282" cy="1232921"/>
            </a:xfrm>
            <a:prstGeom prst="rect">
              <a:avLst/>
            </a:prstGeom>
          </p:spPr>
        </p:pic>
      </p:grpSp>
      <p:grpSp>
        <p:nvGrpSpPr>
          <p:cNvPr id="15" name="Groeperen 14"/>
          <p:cNvGrpSpPr/>
          <p:nvPr/>
        </p:nvGrpSpPr>
        <p:grpSpPr>
          <a:xfrm>
            <a:off x="3638761" y="2874551"/>
            <a:ext cx="2311193" cy="2311193"/>
            <a:chOff x="3847374" y="3188838"/>
            <a:chExt cx="2492193" cy="2492193"/>
          </a:xfrm>
        </p:grpSpPr>
        <p:sp>
          <p:nvSpPr>
            <p:cNvPr id="30" name="Ovaal 29"/>
            <p:cNvSpPr/>
            <p:nvPr/>
          </p:nvSpPr>
          <p:spPr>
            <a:xfrm>
              <a:off x="3847374" y="3188838"/>
              <a:ext cx="2492193" cy="2492193"/>
            </a:xfrm>
            <a:prstGeom prst="ellipse">
              <a:avLst/>
            </a:prstGeom>
            <a:solidFill>
              <a:srgbClr val="FDEC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4194355" y="4951755"/>
              <a:ext cx="1891923" cy="414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900" dirty="0">
                  <a:latin typeface="Roboto Medium" charset="0"/>
                  <a:ea typeface="Roboto Medium" charset="0"/>
                  <a:cs typeface="Roboto Medium" charset="0"/>
                </a:rPr>
                <a:t>ONTWERPER</a:t>
              </a:r>
            </a:p>
          </p:txBody>
        </p:sp>
        <p:pic>
          <p:nvPicPr>
            <p:cNvPr id="32" name="Afbeelding 3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86904">
              <a:off x="4448085" y="3401812"/>
              <a:ext cx="1328119" cy="1583526"/>
            </a:xfrm>
            <a:prstGeom prst="rect">
              <a:avLst/>
            </a:prstGeom>
          </p:spPr>
        </p:pic>
      </p:grpSp>
      <p:grpSp>
        <p:nvGrpSpPr>
          <p:cNvPr id="39" name="Groeperen 38"/>
          <p:cNvGrpSpPr/>
          <p:nvPr/>
        </p:nvGrpSpPr>
        <p:grpSpPr>
          <a:xfrm>
            <a:off x="6221493" y="2880578"/>
            <a:ext cx="2283105" cy="2283105"/>
            <a:chOff x="6547093" y="3191920"/>
            <a:chExt cx="2489110" cy="2489110"/>
          </a:xfrm>
        </p:grpSpPr>
        <p:sp>
          <p:nvSpPr>
            <p:cNvPr id="33" name="Ovaal 32"/>
            <p:cNvSpPr/>
            <p:nvPr/>
          </p:nvSpPr>
          <p:spPr>
            <a:xfrm>
              <a:off x="6547093" y="3191920"/>
              <a:ext cx="2489110" cy="2489110"/>
            </a:xfrm>
            <a:prstGeom prst="ellipse">
              <a:avLst/>
            </a:prstGeom>
            <a:solidFill>
              <a:srgbClr val="128D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6740522" y="4993530"/>
              <a:ext cx="2126110" cy="419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900" dirty="0">
                  <a:solidFill>
                    <a:schemeClr val="bg1"/>
                  </a:solidFill>
                  <a:latin typeface="Roboto Medium" charset="0"/>
                  <a:ea typeface="Roboto Medium" charset="0"/>
                  <a:cs typeface="Roboto Medium" charset="0"/>
                </a:rPr>
                <a:t>REGELAAR</a:t>
              </a:r>
            </a:p>
          </p:txBody>
        </p:sp>
        <p:pic>
          <p:nvPicPr>
            <p:cNvPr id="35" name="Afbeelding 3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9448" y="3534084"/>
              <a:ext cx="1640792" cy="1498440"/>
            </a:xfrm>
            <a:prstGeom prst="rect">
              <a:avLst/>
            </a:prstGeom>
          </p:spPr>
        </p:pic>
      </p:grpSp>
      <p:grpSp>
        <p:nvGrpSpPr>
          <p:cNvPr id="40" name="Groeperen 39"/>
          <p:cNvGrpSpPr/>
          <p:nvPr/>
        </p:nvGrpSpPr>
        <p:grpSpPr>
          <a:xfrm>
            <a:off x="8753610" y="2848547"/>
            <a:ext cx="2335865" cy="2335863"/>
            <a:chOff x="9255511" y="3167222"/>
            <a:chExt cx="2513809" cy="2513807"/>
          </a:xfrm>
        </p:grpSpPr>
        <p:sp>
          <p:nvSpPr>
            <p:cNvPr id="36" name="Ovaal 35"/>
            <p:cNvSpPr/>
            <p:nvPr/>
          </p:nvSpPr>
          <p:spPr>
            <a:xfrm>
              <a:off x="9255511" y="3167222"/>
              <a:ext cx="2513809" cy="2513807"/>
            </a:xfrm>
            <a:prstGeom prst="ellipse">
              <a:avLst/>
            </a:prstGeom>
            <a:solidFill>
              <a:srgbClr val="EEAD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9553944" y="4961227"/>
              <a:ext cx="1942872" cy="414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900" dirty="0">
                  <a:solidFill>
                    <a:schemeClr val="bg1"/>
                  </a:solidFill>
                  <a:latin typeface="Roboto Medium" charset="0"/>
                  <a:ea typeface="Roboto Medium" charset="0"/>
                  <a:cs typeface="Roboto Medium" charset="0"/>
                </a:rPr>
                <a:t>VERTELLER</a:t>
              </a:r>
            </a:p>
          </p:txBody>
        </p:sp>
        <p:pic>
          <p:nvPicPr>
            <p:cNvPr id="38" name="Afbeelding 3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0901" y="3621313"/>
              <a:ext cx="1683028" cy="1279764"/>
            </a:xfrm>
            <a:prstGeom prst="rect">
              <a:avLst/>
            </a:prstGeom>
          </p:spPr>
        </p:pic>
      </p:grpSp>
      <p:sp>
        <p:nvSpPr>
          <p:cNvPr id="22" name="Titel 1"/>
          <p:cNvSpPr>
            <a:spLocks noGrp="1"/>
          </p:cNvSpPr>
          <p:nvPr>
            <p:ph type="title"/>
          </p:nvPr>
        </p:nvSpPr>
        <p:spPr>
          <a:xfrm>
            <a:off x="0" y="1574628"/>
            <a:ext cx="12192000" cy="1143000"/>
          </a:xfrm>
        </p:spPr>
        <p:txBody>
          <a:bodyPr>
            <a:normAutofit/>
          </a:bodyPr>
          <a:lstStyle/>
          <a:p>
            <a:pPr algn="ctr"/>
            <a:r>
              <a:rPr lang="nl-NL" sz="3500" dirty="0">
                <a:solidFill>
                  <a:srgbClr val="DE173A"/>
                </a:solidFill>
                <a:latin typeface="Odudo Soft Bold"/>
                <a:cs typeface="Odudo Soft Bold"/>
              </a:rPr>
              <a:t>WELKE ROL ZOU JIJ HET LIEFSTE WILLEN HEBBEN?</a:t>
            </a:r>
            <a:endParaRPr lang="nl-NL" sz="3500" dirty="0"/>
          </a:p>
        </p:txBody>
      </p:sp>
    </p:spTree>
    <p:extLst>
      <p:ext uri="{BB962C8B-B14F-4D97-AF65-F5344CB8AC3E}">
        <p14:creationId xmlns:p14="http://schemas.microsoft.com/office/powerpoint/2010/main" val="1187176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09" b="11276"/>
          <a:stretch/>
        </p:blipFill>
        <p:spPr>
          <a:xfrm>
            <a:off x="4960" y="-27014"/>
            <a:ext cx="12185775" cy="6893169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292" y="1128738"/>
            <a:ext cx="3938954" cy="3496087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0" y="4913124"/>
            <a:ext cx="12192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dirty="0">
                <a:solidFill>
                  <a:schemeClr val="bg1"/>
                </a:solidFill>
                <a:latin typeface="Odudo Soft Bold"/>
                <a:cs typeface="Odudo Soft Bold"/>
              </a:rPr>
              <a:t>GOED GEDAAN! </a:t>
            </a:r>
            <a:endParaRPr lang="nl-NL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17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13" name="Afgeronde rechthoek 12"/>
          <p:cNvSpPr/>
          <p:nvPr/>
        </p:nvSpPr>
        <p:spPr>
          <a:xfrm>
            <a:off x="2349003" y="2033391"/>
            <a:ext cx="3434166" cy="3423516"/>
          </a:xfrm>
          <a:prstGeom prst="roundRect">
            <a:avLst>
              <a:gd name="adj" fmla="val 3279"/>
            </a:avLst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Afgeronde rechthoek 13"/>
          <p:cNvSpPr/>
          <p:nvPr/>
        </p:nvSpPr>
        <p:spPr>
          <a:xfrm>
            <a:off x="6448974" y="2033391"/>
            <a:ext cx="3434166" cy="3423516"/>
          </a:xfrm>
          <a:prstGeom prst="roundRect">
            <a:avLst>
              <a:gd name="adj" fmla="val 32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2349003" y="3495079"/>
            <a:ext cx="34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hou van honden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448974" y="3451234"/>
            <a:ext cx="343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Roboto" charset="0"/>
                <a:ea typeface="Roboto" charset="0"/>
                <a:cs typeface="Roboto" charset="0"/>
              </a:rPr>
              <a:t>Ik hou van katten</a:t>
            </a:r>
          </a:p>
        </p:txBody>
      </p:sp>
      <p:pic>
        <p:nvPicPr>
          <p:cNvPr id="20" name="Afbeelding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/>
        </p:nvSpPr>
        <p:spPr>
          <a:xfrm>
            <a:off x="0" y="325302"/>
            <a:ext cx="12192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500" dirty="0">
                <a:solidFill>
                  <a:srgbClr val="DE173A"/>
                </a:solidFill>
                <a:latin typeface="Odudo Soft Bold"/>
                <a:cs typeface="Odudo Soft Bold"/>
              </a:rPr>
              <a:t>EVEN OEFENEN</a:t>
            </a:r>
            <a:endParaRPr lang="nl-NL" sz="35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CD84C71-B8AD-49C4-A2F5-5920F8C9107F}"/>
              </a:ext>
            </a:extLst>
          </p:cNvPr>
          <p:cNvSpPr txBox="1"/>
          <p:nvPr/>
        </p:nvSpPr>
        <p:spPr>
          <a:xfrm>
            <a:off x="2145211" y="4924221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bg2">
                    <a:lumMod val="10000"/>
                  </a:schemeClr>
                </a:solidFill>
                <a:latin typeface="Roboto" charset="0"/>
                <a:ea typeface="Roboto" charset="0"/>
                <a:cs typeface="Roboto" charset="0"/>
              </a:rPr>
              <a:t>ZWART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350BC3D-C48D-477D-A3A0-78CB7217EC1D}"/>
              </a:ext>
            </a:extLst>
          </p:cNvPr>
          <p:cNvSpPr txBox="1"/>
          <p:nvPr/>
        </p:nvSpPr>
        <p:spPr>
          <a:xfrm>
            <a:off x="6245182" y="4930632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bg2"/>
                </a:solidFill>
                <a:latin typeface="Roboto" charset="0"/>
                <a:ea typeface="Roboto" charset="0"/>
                <a:cs typeface="Roboto" charset="0"/>
              </a:rPr>
              <a:t>WIT</a:t>
            </a:r>
          </a:p>
        </p:txBody>
      </p:sp>
    </p:spTree>
    <p:extLst>
      <p:ext uri="{BB962C8B-B14F-4D97-AF65-F5344CB8AC3E}">
        <p14:creationId xmlns:p14="http://schemas.microsoft.com/office/powerpoint/2010/main" val="34253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6C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EE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BLAUW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2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ORANJE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2929790"/>
            <a:ext cx="384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speel graag computerspelletjes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91413" y="3032333"/>
            <a:ext cx="384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lees graag een boek</a:t>
            </a: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60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12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FDEC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Roboto" charset="0"/>
                <a:ea typeface="Roboto" charset="0"/>
                <a:cs typeface="Roboto" charset="0"/>
              </a:rPr>
              <a:t>GROEN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2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GEEL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2929790"/>
            <a:ext cx="384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speel graag (bord)spelletjes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91413" y="3032333"/>
            <a:ext cx="384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Roboto" charset="0"/>
                <a:ea typeface="Roboto" charset="0"/>
                <a:cs typeface="Roboto" charset="0"/>
              </a:rPr>
              <a:t>Ik zing en dans graag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6C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EE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BLAUW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2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ORANJE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3184202"/>
            <a:ext cx="384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hou van rekenen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91413" y="3198167"/>
            <a:ext cx="384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hou van taal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17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FDEC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6C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4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GEEL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BLAUW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2828835"/>
            <a:ext cx="3841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Roboto" charset="0"/>
                <a:ea typeface="Roboto" charset="0"/>
                <a:cs typeface="Roboto" charset="0"/>
              </a:rPr>
              <a:t>Ik vind het leuk om toneelstukjes te bedenken en op te voeren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580244" y="2828835"/>
            <a:ext cx="3464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ben nieuwsgierig en wil graag begrijpen hoe iets werkt</a:t>
            </a: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3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128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FDEC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Roboto" charset="0"/>
                <a:ea typeface="Roboto" charset="0"/>
                <a:cs typeface="Roboto" charset="0"/>
              </a:rPr>
              <a:t>GROEN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2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GEEL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2929790"/>
            <a:ext cx="384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hou ervan om </a:t>
            </a:r>
            <a:b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</a:br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netjes te werken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91413" y="3032333"/>
            <a:ext cx="3841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Roboto" charset="0"/>
                <a:ea typeface="Roboto" charset="0"/>
                <a:cs typeface="Roboto" charset="0"/>
              </a:rPr>
              <a:t>Ik heb veel fantasie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15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fgeronde rechthoek 8"/>
          <p:cNvSpPr/>
          <p:nvPr/>
        </p:nvSpPr>
        <p:spPr>
          <a:xfrm>
            <a:off x="1739900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6CA1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Afgeronde rechthoek 9"/>
          <p:cNvSpPr/>
          <p:nvPr/>
        </p:nvSpPr>
        <p:spPr>
          <a:xfrm>
            <a:off x="6391413" y="1314450"/>
            <a:ext cx="3841750" cy="4229100"/>
          </a:xfrm>
          <a:prstGeom prst="roundRect">
            <a:avLst>
              <a:gd name="adj" fmla="val 3279"/>
            </a:avLst>
          </a:prstGeom>
          <a:solidFill>
            <a:srgbClr val="EEAD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5763"/>
            <a:ext cx="12192000" cy="127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739900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1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BLAUW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91413" y="4953000"/>
            <a:ext cx="3841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2">
                    <a:lumMod val="75000"/>
                  </a:schemeClr>
                </a:solidFill>
                <a:latin typeface="Roboto" charset="0"/>
                <a:ea typeface="Roboto" charset="0"/>
                <a:cs typeface="Roboto" charset="0"/>
              </a:rPr>
              <a:t>ORANJE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1739900" y="3014099"/>
            <a:ext cx="3841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werk graag zelfstandig aan opdrachten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391413" y="2835280"/>
            <a:ext cx="38417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Ik vind het fijn om </a:t>
            </a:r>
          </a:p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met anderen samen </a:t>
            </a:r>
          </a:p>
          <a:p>
            <a:pPr algn="ctr"/>
            <a:r>
              <a:rPr lang="nl-NL" sz="24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te werken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061" y="5903843"/>
            <a:ext cx="1714077" cy="68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31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6b3c7e-0ca4-4c23-8547-a1d68365fe5e" xsi:nil="true"/>
    <lcf76f155ced4ddcb4097134ff3c332f xmlns="ba88b03e-e7bf-456e-8738-24fead5200e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D8849C5A8751439AC270C7AD356AA9" ma:contentTypeVersion="15" ma:contentTypeDescription="Een nieuw document maken." ma:contentTypeScope="" ma:versionID="42870cac9147b576469902de3438b2a8">
  <xsd:schema xmlns:xsd="http://www.w3.org/2001/XMLSchema" xmlns:xs="http://www.w3.org/2001/XMLSchema" xmlns:p="http://schemas.microsoft.com/office/2006/metadata/properties" xmlns:ns2="ba88b03e-e7bf-456e-8738-24fead5200e2" xmlns:ns3="3c6b3c7e-0ca4-4c23-8547-a1d68365fe5e" targetNamespace="http://schemas.microsoft.com/office/2006/metadata/properties" ma:root="true" ma:fieldsID="60638ed7b61f0a079ce5078bd252cd91" ns2:_="" ns3:_="">
    <xsd:import namespace="ba88b03e-e7bf-456e-8738-24fead5200e2"/>
    <xsd:import namespace="3c6b3c7e-0ca4-4c23-8547-a1d68365fe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8b03e-e7bf-456e-8738-24fead520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6a78b47b-9778-4218-80ff-5999eb74d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b3c7e-0ca4-4c23-8547-a1d68365fe5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768cf63-b20f-4d6a-92f1-59d417898319}" ma:internalName="TaxCatchAll" ma:showField="CatchAllData" ma:web="3c6b3c7e-0ca4-4c23-8547-a1d68365fe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04CB84-1E61-454E-B888-DD72BBB6E5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29CCF0-B0EC-45CF-BDC9-E599D92AFDBD}">
  <ds:schemaRefs>
    <ds:schemaRef ds:uri="http://schemas.openxmlformats.org/package/2006/metadata/core-properties"/>
    <ds:schemaRef ds:uri="http://purl.org/dc/terms/"/>
    <ds:schemaRef ds:uri="1fc1b5be-25cf-4cc4-ac4a-c2351f41d5c5"/>
    <ds:schemaRef ds:uri="http://schemas.microsoft.com/office/2006/documentManagement/types"/>
    <ds:schemaRef ds:uri="3c6b3c7e-0ca4-4c23-8547-a1d68365fe5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7166129-2D54-4D4B-AB68-B3AE45B68958}"/>
</file>

<file path=docProps/app.xml><?xml version="1.0" encoding="utf-8"?>
<Properties xmlns="http://schemas.openxmlformats.org/officeDocument/2006/extended-properties" xmlns:vt="http://schemas.openxmlformats.org/officeDocument/2006/docPropsVTypes">
  <TotalTime>6957</TotalTime>
  <Words>450</Words>
  <Application>Microsoft Office PowerPoint</Application>
  <PresentationFormat>Breedbeeld</PresentationFormat>
  <Paragraphs>192</Paragraphs>
  <Slides>27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PowerPoint-presentatie</vt:lpstr>
      <vt:lpstr>SPELREGELS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OPTELLEN MAAR!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WAT KAN JIJ BIJDRAGEN?</vt:lpstr>
      <vt:lpstr>WELKE ROL ZOU JIJ HET LIEFSTE WILLEN HEBBEN?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 OEFENEN</dc:title>
  <dc:creator>Esther Hoeboer</dc:creator>
  <cp:lastModifiedBy>Karina van der Meijden</cp:lastModifiedBy>
  <cp:revision>162</cp:revision>
  <dcterms:created xsi:type="dcterms:W3CDTF">2018-09-18T11:58:47Z</dcterms:created>
  <dcterms:modified xsi:type="dcterms:W3CDTF">2021-08-25T12:20:03Z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0x01010058D8849C5A8751439AC270C7AD356AA9</vt:lpwstr>
  </property>
</Properties>
</file>